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1" r:id="rId6"/>
    <p:sldId id="259" r:id="rId7"/>
    <p:sldId id="264" r:id="rId8"/>
    <p:sldId id="260" r:id="rId9"/>
    <p:sldId id="258" r:id="rId10"/>
    <p:sldId id="267" r:id="rId11"/>
    <p:sldId id="268" r:id="rId12"/>
    <p:sldId id="275" r:id="rId13"/>
    <p:sldId id="266" r:id="rId14"/>
    <p:sldId id="265" r:id="rId15"/>
    <p:sldId id="269" r:id="rId16"/>
    <p:sldId id="270" r:id="rId17"/>
    <p:sldId id="271" r:id="rId18"/>
    <p:sldId id="272" r:id="rId19"/>
    <p:sldId id="273" r:id="rId20"/>
    <p:sldId id="274" r:id="rId21"/>
  </p:sldIdLst>
  <p:sldSz cx="9144000" cy="6858000" type="screen4x3"/>
  <p:notesSz cx="6797675" cy="987425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1B93D37A-0FEF-4FFA-851C-287998DA76F4}" type="datetimeFigureOut">
              <a:rPr lang="pt-PT" smtClean="0"/>
              <a:pPr/>
              <a:t>15-03-2016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50FF814B-1BB8-4EC3-B9B6-124552123FBA}" type="slidenum">
              <a:rPr lang="pt-PT" smtClean="0"/>
              <a:pPr/>
              <a:t>‹nº›</a:t>
            </a:fld>
            <a:endParaRPr lang="pt-PT"/>
          </a:p>
        </p:txBody>
      </p:sp>
    </p:spTree>
    <p:extLst>
      <p:ext uri="{BB962C8B-B14F-4D97-AF65-F5344CB8AC3E}">
        <p14:creationId xmlns:p14="http://schemas.microsoft.com/office/powerpoint/2010/main" xmlns="" val="2975832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1B93D37A-0FEF-4FFA-851C-287998DA76F4}" type="datetimeFigureOut">
              <a:rPr lang="pt-PT" smtClean="0"/>
              <a:pPr/>
              <a:t>15-03-2016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50FF814B-1BB8-4EC3-B9B6-124552123FBA}" type="slidenum">
              <a:rPr lang="pt-PT" smtClean="0"/>
              <a:pPr/>
              <a:t>‹nº›</a:t>
            </a:fld>
            <a:endParaRPr lang="pt-PT"/>
          </a:p>
        </p:txBody>
      </p:sp>
    </p:spTree>
    <p:extLst>
      <p:ext uri="{BB962C8B-B14F-4D97-AF65-F5344CB8AC3E}">
        <p14:creationId xmlns:p14="http://schemas.microsoft.com/office/powerpoint/2010/main" xmlns="" val="1603959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1B93D37A-0FEF-4FFA-851C-287998DA76F4}" type="datetimeFigureOut">
              <a:rPr lang="pt-PT" smtClean="0"/>
              <a:pPr/>
              <a:t>15-03-2016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50FF814B-1BB8-4EC3-B9B6-124552123FBA}" type="slidenum">
              <a:rPr lang="pt-PT" smtClean="0"/>
              <a:pPr/>
              <a:t>‹nº›</a:t>
            </a:fld>
            <a:endParaRPr lang="pt-PT"/>
          </a:p>
        </p:txBody>
      </p:sp>
    </p:spTree>
    <p:extLst>
      <p:ext uri="{BB962C8B-B14F-4D97-AF65-F5344CB8AC3E}">
        <p14:creationId xmlns:p14="http://schemas.microsoft.com/office/powerpoint/2010/main" xmlns="" val="3075704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1B93D37A-0FEF-4FFA-851C-287998DA76F4}" type="datetimeFigureOut">
              <a:rPr lang="pt-PT" smtClean="0"/>
              <a:pPr/>
              <a:t>15-03-2016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50FF814B-1BB8-4EC3-B9B6-124552123FBA}" type="slidenum">
              <a:rPr lang="pt-PT" smtClean="0"/>
              <a:pPr/>
              <a:t>‹nº›</a:t>
            </a:fld>
            <a:endParaRPr lang="pt-PT"/>
          </a:p>
        </p:txBody>
      </p:sp>
    </p:spTree>
    <p:extLst>
      <p:ext uri="{BB962C8B-B14F-4D97-AF65-F5344CB8AC3E}">
        <p14:creationId xmlns:p14="http://schemas.microsoft.com/office/powerpoint/2010/main" xmlns="" val="796160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1B93D37A-0FEF-4FFA-851C-287998DA76F4}" type="datetimeFigureOut">
              <a:rPr lang="pt-PT" smtClean="0"/>
              <a:pPr/>
              <a:t>15-03-2016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50FF814B-1BB8-4EC3-B9B6-124552123FBA}" type="slidenum">
              <a:rPr lang="pt-PT" smtClean="0"/>
              <a:pPr/>
              <a:t>‹nº›</a:t>
            </a:fld>
            <a:endParaRPr lang="pt-PT"/>
          </a:p>
        </p:txBody>
      </p:sp>
    </p:spTree>
    <p:extLst>
      <p:ext uri="{BB962C8B-B14F-4D97-AF65-F5344CB8AC3E}">
        <p14:creationId xmlns:p14="http://schemas.microsoft.com/office/powerpoint/2010/main" xmlns="" val="3588751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1B93D37A-0FEF-4FFA-851C-287998DA76F4}" type="datetimeFigureOut">
              <a:rPr lang="pt-PT" smtClean="0"/>
              <a:pPr/>
              <a:t>15-03-2016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50FF814B-1BB8-4EC3-B9B6-124552123FBA}" type="slidenum">
              <a:rPr lang="pt-PT" smtClean="0"/>
              <a:pPr/>
              <a:t>‹nº›</a:t>
            </a:fld>
            <a:endParaRPr lang="pt-PT"/>
          </a:p>
        </p:txBody>
      </p:sp>
    </p:spTree>
    <p:extLst>
      <p:ext uri="{BB962C8B-B14F-4D97-AF65-F5344CB8AC3E}">
        <p14:creationId xmlns:p14="http://schemas.microsoft.com/office/powerpoint/2010/main" xmlns="" val="3003791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1B93D37A-0FEF-4FFA-851C-287998DA76F4}" type="datetimeFigureOut">
              <a:rPr lang="pt-PT" smtClean="0"/>
              <a:pPr/>
              <a:t>15-03-2016</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50FF814B-1BB8-4EC3-B9B6-124552123FBA}" type="slidenum">
              <a:rPr lang="pt-PT" smtClean="0"/>
              <a:pPr/>
              <a:t>‹nº›</a:t>
            </a:fld>
            <a:endParaRPr lang="pt-PT"/>
          </a:p>
        </p:txBody>
      </p:sp>
    </p:spTree>
    <p:extLst>
      <p:ext uri="{BB962C8B-B14F-4D97-AF65-F5344CB8AC3E}">
        <p14:creationId xmlns:p14="http://schemas.microsoft.com/office/powerpoint/2010/main" xmlns="" val="1965198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1B93D37A-0FEF-4FFA-851C-287998DA76F4}" type="datetimeFigureOut">
              <a:rPr lang="pt-PT" smtClean="0"/>
              <a:pPr/>
              <a:t>15-03-2016</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50FF814B-1BB8-4EC3-B9B6-124552123FBA}" type="slidenum">
              <a:rPr lang="pt-PT" smtClean="0"/>
              <a:pPr/>
              <a:t>‹nº›</a:t>
            </a:fld>
            <a:endParaRPr lang="pt-PT"/>
          </a:p>
        </p:txBody>
      </p:sp>
    </p:spTree>
    <p:extLst>
      <p:ext uri="{BB962C8B-B14F-4D97-AF65-F5344CB8AC3E}">
        <p14:creationId xmlns:p14="http://schemas.microsoft.com/office/powerpoint/2010/main" xmlns="" val="426990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1B93D37A-0FEF-4FFA-851C-287998DA76F4}" type="datetimeFigureOut">
              <a:rPr lang="pt-PT" smtClean="0"/>
              <a:pPr/>
              <a:t>15-03-2016</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50FF814B-1BB8-4EC3-B9B6-124552123FBA}" type="slidenum">
              <a:rPr lang="pt-PT" smtClean="0"/>
              <a:pPr/>
              <a:t>‹nº›</a:t>
            </a:fld>
            <a:endParaRPr lang="pt-PT"/>
          </a:p>
        </p:txBody>
      </p:sp>
    </p:spTree>
    <p:extLst>
      <p:ext uri="{BB962C8B-B14F-4D97-AF65-F5344CB8AC3E}">
        <p14:creationId xmlns:p14="http://schemas.microsoft.com/office/powerpoint/2010/main" xmlns="" val="2433658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1B93D37A-0FEF-4FFA-851C-287998DA76F4}" type="datetimeFigureOut">
              <a:rPr lang="pt-PT" smtClean="0"/>
              <a:pPr/>
              <a:t>15-03-2016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50FF814B-1BB8-4EC3-B9B6-124552123FBA}" type="slidenum">
              <a:rPr lang="pt-PT" smtClean="0"/>
              <a:pPr/>
              <a:t>‹nº›</a:t>
            </a:fld>
            <a:endParaRPr lang="pt-PT"/>
          </a:p>
        </p:txBody>
      </p:sp>
    </p:spTree>
    <p:extLst>
      <p:ext uri="{BB962C8B-B14F-4D97-AF65-F5344CB8AC3E}">
        <p14:creationId xmlns:p14="http://schemas.microsoft.com/office/powerpoint/2010/main" xmlns="" val="4133926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1B93D37A-0FEF-4FFA-851C-287998DA76F4}" type="datetimeFigureOut">
              <a:rPr lang="pt-PT" smtClean="0"/>
              <a:pPr/>
              <a:t>15-03-2016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50FF814B-1BB8-4EC3-B9B6-124552123FBA}" type="slidenum">
              <a:rPr lang="pt-PT" smtClean="0"/>
              <a:pPr/>
              <a:t>‹nº›</a:t>
            </a:fld>
            <a:endParaRPr lang="pt-PT"/>
          </a:p>
        </p:txBody>
      </p:sp>
    </p:spTree>
    <p:extLst>
      <p:ext uri="{BB962C8B-B14F-4D97-AF65-F5344CB8AC3E}">
        <p14:creationId xmlns:p14="http://schemas.microsoft.com/office/powerpoint/2010/main" xmlns="" val="226374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3D37A-0FEF-4FFA-851C-287998DA76F4}" type="datetimeFigureOut">
              <a:rPr lang="pt-PT" smtClean="0"/>
              <a:pPr/>
              <a:t>15-03-2016</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F814B-1BB8-4EC3-B9B6-124552123FBA}" type="slidenum">
              <a:rPr lang="pt-PT" smtClean="0"/>
              <a:pPr/>
              <a:t>‹nº›</a:t>
            </a:fld>
            <a:endParaRPr lang="pt-PT"/>
          </a:p>
        </p:txBody>
      </p:sp>
    </p:spTree>
    <p:extLst>
      <p:ext uri="{BB962C8B-B14F-4D97-AF65-F5344CB8AC3E}">
        <p14:creationId xmlns:p14="http://schemas.microsoft.com/office/powerpoint/2010/main" xmlns="" val="536944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2.deloitte.com/content/dam/Deloitte/global/Documents/Manufacturing/gx_2013%20Global%20Manufacturing%20Competitiveness%20Index_11_15_12.pdf" TargetMode="External"/><Relationship Id="rId2" Type="http://schemas.openxmlformats.org/officeDocument/2006/relationships/hyperlink" Target="http://www.imf.org/external/np/pp/eng/2012/111412.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Z1JJa22mso" TargetMode="External"/><Relationship Id="rId2" Type="http://schemas.openxmlformats.org/officeDocument/2006/relationships/hyperlink" Target="http://www.demos.co.uk/files/Entrepreneurial_State_-_web.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zKFFCga7T9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ommitmentoequity.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x5qk89jG8y8&amp;list=PL0tpXgEHVDnu89bu-c2RdUsgeQj3omHEc&amp;index=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buenvivir.gob.ec/herramienta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stiglitz-sen-fitoussi.fr/documents/rapport_anglai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ippr.org/publications/all-change-will-there-be-a-revolution-in-economic-thinking-in-the-next-few-year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SdZgD1DCNq4" TargetMode="External"/><Relationship Id="rId2" Type="http://schemas.openxmlformats.org/officeDocument/2006/relationships/hyperlink" Target="http://ineteconomics.org/" TargetMode="External"/><Relationship Id="rId1" Type="http://schemas.openxmlformats.org/officeDocument/2006/relationships/slideLayout" Target="../slideLayouts/slideLayout2.xml"/><Relationship Id="rId5" Type="http://schemas.openxmlformats.org/officeDocument/2006/relationships/hyperlink" Target="http://core-econ.org/" TargetMode="External"/><Relationship Id="rId4" Type="http://schemas.openxmlformats.org/officeDocument/2006/relationships/hyperlink" Target="http://www.ft.com/intl/cms/s/0/c0fe9722-4245-11e4-a9f4-00144feabdc0.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lhkgmKXOM1A" TargetMode="External"/><Relationship Id="rId2" Type="http://schemas.openxmlformats.org/officeDocument/2006/relationships/hyperlink" Target="https://www.youtube.com/watch?v=XjhX7aoVYc4&amp;t=11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JRvk9Nl31X4&amp;list=PL0tpXgEHVDnu89bu-c2RdUsgeQj3omHEc&amp;index=6" TargetMode="External"/><Relationship Id="rId2" Type="http://schemas.openxmlformats.org/officeDocument/2006/relationships/hyperlink" Target="http://www.sd-commission.org.uk/data/files/publications/prosperity_without_growth_repor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72817"/>
            <a:ext cx="7772400" cy="1368151"/>
          </a:xfrm>
        </p:spPr>
        <p:txBody>
          <a:bodyPr>
            <a:normAutofit fontScale="90000"/>
          </a:bodyPr>
          <a:lstStyle/>
          <a:p>
            <a:r>
              <a:rPr lang="pt-PT" b="1" dirty="0" smtClean="0"/>
              <a:t>À procura de um </a:t>
            </a:r>
            <a:r>
              <a:rPr lang="pt-PT" b="1" smtClean="0"/>
              <a:t>novo paradigma?</a:t>
            </a:r>
            <a:endParaRPr lang="pt-PT" b="1" dirty="0"/>
          </a:p>
        </p:txBody>
      </p:sp>
      <p:sp>
        <p:nvSpPr>
          <p:cNvPr id="3" name="Subtítulo 2"/>
          <p:cNvSpPr>
            <a:spLocks noGrp="1"/>
          </p:cNvSpPr>
          <p:nvPr>
            <p:ph type="subTitle" idx="1"/>
          </p:nvPr>
        </p:nvSpPr>
        <p:spPr/>
        <p:txBody>
          <a:bodyPr>
            <a:normAutofit/>
          </a:bodyPr>
          <a:lstStyle/>
          <a:p>
            <a:r>
              <a:rPr lang="pt-PT" dirty="0" smtClean="0"/>
              <a:t>Mestrado em Economia Internacional e Estudos Europeus</a:t>
            </a:r>
          </a:p>
          <a:p>
            <a:r>
              <a:rPr lang="pt-PT" dirty="0" smtClean="0"/>
              <a:t>Luís Mah (CESA</a:t>
            </a:r>
            <a:r>
              <a:rPr lang="pt-PT" dirty="0" smtClean="0"/>
              <a:t>)</a:t>
            </a:r>
            <a:endParaRPr lang="pt-PT" dirty="0" smtClean="0"/>
          </a:p>
        </p:txBody>
      </p:sp>
    </p:spTree>
    <p:extLst>
      <p:ext uri="{BB962C8B-B14F-4D97-AF65-F5344CB8AC3E}">
        <p14:creationId xmlns:p14="http://schemas.microsoft.com/office/powerpoint/2010/main" xmlns="" val="3905224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O Retorno do Estado</a:t>
            </a:r>
            <a:endParaRPr lang="pt-PT" dirty="0"/>
          </a:p>
        </p:txBody>
      </p:sp>
      <p:sp>
        <p:nvSpPr>
          <p:cNvPr id="3" name="Marcador de Posição de Conteúdo 2"/>
          <p:cNvSpPr>
            <a:spLocks noGrp="1"/>
          </p:cNvSpPr>
          <p:nvPr>
            <p:ph idx="1"/>
          </p:nvPr>
        </p:nvSpPr>
        <p:spPr/>
        <p:txBody>
          <a:bodyPr>
            <a:normAutofit fontScale="92500" lnSpcReduction="20000"/>
          </a:bodyPr>
          <a:lstStyle/>
          <a:p>
            <a:r>
              <a:rPr lang="pt-PT" dirty="0" smtClean="0"/>
              <a:t>1) Crise e fim de ortodoxia financeira</a:t>
            </a:r>
          </a:p>
          <a:p>
            <a:r>
              <a:rPr lang="pt-PT" dirty="0" smtClean="0"/>
              <a:t>2) A experiência asiática da crise financeira de 1998</a:t>
            </a:r>
          </a:p>
          <a:p>
            <a:r>
              <a:rPr lang="pt-PT" dirty="0" smtClean="0"/>
              <a:t>3) </a:t>
            </a:r>
            <a:r>
              <a:rPr lang="pt-PT" dirty="0" smtClean="0">
                <a:hlinkClick r:id="rId2"/>
              </a:rPr>
              <a:t>A “revolução” chega ao FMI</a:t>
            </a:r>
            <a:endParaRPr lang="pt-PT" dirty="0" smtClean="0"/>
          </a:p>
          <a:p>
            <a:r>
              <a:rPr lang="pt-PT" dirty="0" smtClean="0"/>
              <a:t>4) Dani </a:t>
            </a:r>
            <a:r>
              <a:rPr lang="pt-PT" dirty="0" err="1" smtClean="0"/>
              <a:t>Rodrik</a:t>
            </a:r>
            <a:r>
              <a:rPr lang="pt-PT" dirty="0" smtClean="0"/>
              <a:t>, </a:t>
            </a:r>
            <a:r>
              <a:rPr lang="pt-PT" dirty="0" err="1" smtClean="0"/>
              <a:t>Ha-joon</a:t>
            </a:r>
            <a:r>
              <a:rPr lang="pt-PT" dirty="0" smtClean="0"/>
              <a:t> Chang e </a:t>
            </a:r>
            <a:r>
              <a:rPr lang="pt-PT" dirty="0" err="1" smtClean="0"/>
              <a:t>Justin</a:t>
            </a:r>
            <a:r>
              <a:rPr lang="pt-PT" dirty="0" smtClean="0"/>
              <a:t> </a:t>
            </a:r>
            <a:r>
              <a:rPr lang="pt-PT" dirty="0" err="1" smtClean="0"/>
              <a:t>Lin</a:t>
            </a:r>
            <a:endParaRPr lang="pt-PT" dirty="0" smtClean="0"/>
          </a:p>
          <a:p>
            <a:r>
              <a:rPr lang="pt-PT" dirty="0" smtClean="0"/>
              <a:t>5) A experiência asiática do Estado desenvolvimentista – fomento industrial (</a:t>
            </a:r>
            <a:r>
              <a:rPr lang="pt-PT" dirty="0" smtClean="0">
                <a:hlinkClick r:id="rId3"/>
              </a:rPr>
              <a:t>Global </a:t>
            </a:r>
            <a:r>
              <a:rPr lang="pt-PT" dirty="0" err="1" smtClean="0">
                <a:hlinkClick r:id="rId3"/>
              </a:rPr>
              <a:t>Manufacturing</a:t>
            </a:r>
            <a:r>
              <a:rPr lang="pt-PT" dirty="0" smtClean="0">
                <a:hlinkClick r:id="rId3"/>
              </a:rPr>
              <a:t> </a:t>
            </a:r>
            <a:r>
              <a:rPr lang="pt-PT" dirty="0" err="1" smtClean="0">
                <a:hlinkClick r:id="rId3"/>
              </a:rPr>
              <a:t>Competitiveness</a:t>
            </a:r>
            <a:r>
              <a:rPr lang="pt-PT" dirty="0" smtClean="0">
                <a:hlinkClick r:id="rId3"/>
              </a:rPr>
              <a:t> </a:t>
            </a:r>
            <a:r>
              <a:rPr lang="pt-PT" dirty="0" err="1" smtClean="0">
                <a:hlinkClick r:id="rId3"/>
              </a:rPr>
              <a:t>Index</a:t>
            </a:r>
            <a:r>
              <a:rPr lang="pt-PT" dirty="0" smtClean="0">
                <a:hlinkClick r:id="rId3"/>
              </a:rPr>
              <a:t> 2013</a:t>
            </a:r>
            <a:r>
              <a:rPr lang="pt-PT" dirty="0" smtClean="0"/>
              <a:t>)</a:t>
            </a:r>
          </a:p>
          <a:p>
            <a:r>
              <a:rPr lang="pt-PT" dirty="0" smtClean="0"/>
              <a:t>6) O papel dos bancos nacionais de desenvolvimento</a:t>
            </a:r>
          </a:p>
        </p:txBody>
      </p:sp>
    </p:spTree>
    <p:extLst>
      <p:ext uri="{BB962C8B-B14F-4D97-AF65-F5344CB8AC3E}">
        <p14:creationId xmlns:p14="http://schemas.microsoft.com/office/powerpoint/2010/main" xmlns="" val="577043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hlinkClick r:id="rId2"/>
              </a:rPr>
              <a:t>O Estado Empreendedor</a:t>
            </a:r>
            <a:endParaRPr lang="pt-PT" dirty="0"/>
          </a:p>
        </p:txBody>
      </p:sp>
      <p:sp>
        <p:nvSpPr>
          <p:cNvPr id="3" name="Marcador de Posição de Conteúdo 2"/>
          <p:cNvSpPr>
            <a:spLocks noGrp="1"/>
          </p:cNvSpPr>
          <p:nvPr>
            <p:ph idx="1"/>
          </p:nvPr>
        </p:nvSpPr>
        <p:spPr/>
        <p:txBody>
          <a:bodyPr>
            <a:normAutofit fontScale="92500" lnSpcReduction="20000"/>
          </a:bodyPr>
          <a:lstStyle/>
          <a:p>
            <a:r>
              <a:rPr lang="pt-PT" dirty="0" smtClean="0"/>
              <a:t>Mariana </a:t>
            </a:r>
            <a:r>
              <a:rPr lang="pt-PT" dirty="0" err="1" smtClean="0"/>
              <a:t>Mazzucato</a:t>
            </a:r>
            <a:r>
              <a:rPr lang="pt-PT" dirty="0" smtClean="0"/>
              <a:t>: “grande parte das inovações radicais, revolucionárias que têm alimentado o capitalismo – desde as linhas férreas à internet, da nanotecnologia a produtos farmacêuticos – têm as suas origens em investimentos iniciais corajosos, intensivos e empreendedores pelo Estado através do seu apoio à investigação e desenvolvimento (ciência e tecnologia de base). Foi a </a:t>
            </a:r>
            <a:r>
              <a:rPr lang="pt-PT" b="1" dirty="0" smtClean="0"/>
              <a:t>mão visível do Estado</a:t>
            </a:r>
            <a:r>
              <a:rPr lang="pt-PT" dirty="0" smtClean="0"/>
              <a:t> que tornou possível muitas das actuais inovações científicas e tecnológicas. (</a:t>
            </a:r>
            <a:r>
              <a:rPr lang="pt-PT" dirty="0" smtClean="0">
                <a:hlinkClick r:id="rId3"/>
              </a:rPr>
              <a:t>Rethinking </a:t>
            </a:r>
            <a:r>
              <a:rPr lang="pt-PT" dirty="0" err="1" smtClean="0">
                <a:hlinkClick r:id="rId3"/>
              </a:rPr>
              <a:t>the</a:t>
            </a:r>
            <a:r>
              <a:rPr lang="pt-PT" dirty="0" smtClean="0">
                <a:hlinkClick r:id="rId3"/>
              </a:rPr>
              <a:t> </a:t>
            </a:r>
            <a:r>
              <a:rPr lang="pt-PT" dirty="0" err="1" smtClean="0">
                <a:hlinkClick r:id="rId3"/>
              </a:rPr>
              <a:t>State</a:t>
            </a:r>
            <a:r>
              <a:rPr lang="pt-PT" dirty="0" smtClean="0"/>
              <a:t>)</a:t>
            </a:r>
            <a:endParaRPr lang="pt-PT" dirty="0"/>
          </a:p>
        </p:txBody>
      </p:sp>
    </p:spTree>
    <p:extLst>
      <p:ext uri="{BB962C8B-B14F-4D97-AF65-F5344CB8AC3E}">
        <p14:creationId xmlns:p14="http://schemas.microsoft.com/office/powerpoint/2010/main" xmlns="" val="632885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Justiça Fiscal?</a:t>
            </a:r>
            <a:endParaRPr lang="pt-PT" dirty="0"/>
          </a:p>
        </p:txBody>
      </p:sp>
      <p:sp>
        <p:nvSpPr>
          <p:cNvPr id="3" name="Content Placeholder 2"/>
          <p:cNvSpPr>
            <a:spLocks noGrp="1"/>
          </p:cNvSpPr>
          <p:nvPr>
            <p:ph idx="1"/>
          </p:nvPr>
        </p:nvSpPr>
        <p:spPr/>
        <p:txBody>
          <a:bodyPr/>
          <a:lstStyle/>
          <a:p>
            <a:endParaRPr lang="pt-PT" dirty="0" smtClean="0"/>
          </a:p>
          <a:p>
            <a:pPr marL="0" indent="0">
              <a:buNone/>
            </a:pPr>
            <a:endParaRPr lang="pt-PT" dirty="0"/>
          </a:p>
        </p:txBody>
      </p:sp>
      <p:pic>
        <p:nvPicPr>
          <p:cNvPr id="4" name="Picture 3">
            <a:hlinkClick r:id="rId2"/>
          </p:cNvPr>
          <p:cNvPicPr>
            <a:picLocks noChangeAspect="1"/>
          </p:cNvPicPr>
          <p:nvPr/>
        </p:nvPicPr>
        <p:blipFill>
          <a:blip r:embed="rId3" cstate="print"/>
          <a:stretch>
            <a:fillRect/>
          </a:stretch>
        </p:blipFill>
        <p:spPr>
          <a:xfrm>
            <a:off x="2771800" y="1600200"/>
            <a:ext cx="3456384" cy="3701008"/>
          </a:xfrm>
          <a:prstGeom prst="rect">
            <a:avLst/>
          </a:prstGeom>
        </p:spPr>
      </p:pic>
    </p:spTree>
    <p:extLst>
      <p:ext uri="{BB962C8B-B14F-4D97-AF65-F5344CB8AC3E}">
        <p14:creationId xmlns:p14="http://schemas.microsoft.com/office/powerpoint/2010/main" xmlns="" val="1168474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Estado empreendedor 2</a:t>
            </a:r>
            <a:endParaRPr lang="pt-PT" dirty="0"/>
          </a:p>
        </p:txBody>
      </p:sp>
      <p:sp>
        <p:nvSpPr>
          <p:cNvPr id="3" name="Marcador de Posição de Conteúdo 2"/>
          <p:cNvSpPr>
            <a:spLocks noGrp="1"/>
          </p:cNvSpPr>
          <p:nvPr>
            <p:ph idx="1"/>
          </p:nvPr>
        </p:nvSpPr>
        <p:spPr/>
        <p:txBody>
          <a:bodyPr>
            <a:normAutofit/>
          </a:bodyPr>
          <a:lstStyle/>
          <a:p>
            <a:r>
              <a:rPr lang="pt-PT" dirty="0" smtClean="0"/>
              <a:t>1)	Golden share nas patentes tecnológicas ou científicas e fundo nacional de inovação  </a:t>
            </a:r>
          </a:p>
          <a:p>
            <a:r>
              <a:rPr lang="pt-PT" dirty="0" smtClean="0"/>
              <a:t>2)	Empréstimos e garantias com condições claras</a:t>
            </a:r>
          </a:p>
          <a:p>
            <a:r>
              <a:rPr lang="pt-PT" dirty="0" smtClean="0"/>
              <a:t>3)	</a:t>
            </a:r>
            <a:r>
              <a:rPr lang="pt-PT" dirty="0"/>
              <a:t>B</a:t>
            </a:r>
            <a:r>
              <a:rPr lang="pt-PT" dirty="0" smtClean="0"/>
              <a:t>ancos de desenvolvimento tal como existe na Alemanha, Brasil, China ou Coreia do Sul. </a:t>
            </a:r>
          </a:p>
          <a:p>
            <a:pPr marL="0" indent="0">
              <a:buNone/>
            </a:pPr>
            <a:endParaRPr lang="pt-PT" dirty="0" smtClean="0"/>
          </a:p>
          <a:p>
            <a:endParaRPr lang="pt-PT" dirty="0"/>
          </a:p>
        </p:txBody>
      </p:sp>
    </p:spTree>
    <p:extLst>
      <p:ext uri="{BB962C8B-B14F-4D97-AF65-F5344CB8AC3E}">
        <p14:creationId xmlns:p14="http://schemas.microsoft.com/office/powerpoint/2010/main" xmlns="" val="1041531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Renascimento do Estado Social</a:t>
            </a:r>
            <a:endParaRPr lang="pt-PT" dirty="0"/>
          </a:p>
        </p:txBody>
      </p:sp>
      <p:sp>
        <p:nvSpPr>
          <p:cNvPr id="3" name="Marcador de Posição de Conteúdo 2"/>
          <p:cNvSpPr>
            <a:spLocks noGrp="1"/>
          </p:cNvSpPr>
          <p:nvPr>
            <p:ph idx="1"/>
          </p:nvPr>
        </p:nvSpPr>
        <p:spPr/>
        <p:txBody>
          <a:bodyPr>
            <a:normAutofit lnSpcReduction="10000"/>
          </a:bodyPr>
          <a:lstStyle/>
          <a:p>
            <a:r>
              <a:rPr lang="pt-PT" dirty="0" smtClean="0"/>
              <a:t>1) O papel dos países emergentes e o Estado Social</a:t>
            </a:r>
          </a:p>
          <a:p>
            <a:r>
              <a:rPr lang="pt-PT" dirty="0" smtClean="0"/>
              <a:t>2) As desigualdades crescentes a nível doméstico</a:t>
            </a:r>
          </a:p>
          <a:p>
            <a:r>
              <a:rPr lang="pt-PT" dirty="0" smtClean="0"/>
              <a:t>3) O sucesso da América Latina (ainda que continue a região mais desigual) (</a:t>
            </a:r>
            <a:r>
              <a:rPr lang="pt-PT" i="1" dirty="0" smtClean="0">
                <a:hlinkClick r:id="rId2"/>
              </a:rPr>
              <a:t>Commitment to </a:t>
            </a:r>
            <a:r>
              <a:rPr lang="pt-PT" i="1" dirty="0" err="1" smtClean="0">
                <a:hlinkClick r:id="rId2"/>
              </a:rPr>
              <a:t>Equity</a:t>
            </a:r>
            <a:r>
              <a:rPr lang="pt-PT" dirty="0" smtClean="0"/>
              <a:t>)</a:t>
            </a:r>
          </a:p>
          <a:p>
            <a:r>
              <a:rPr lang="pt-PT" dirty="0" smtClean="0"/>
              <a:t>4) Plano Nacional Buén </a:t>
            </a:r>
            <a:r>
              <a:rPr lang="pt-PT" dirty="0" err="1" smtClean="0"/>
              <a:t>Vivir</a:t>
            </a:r>
            <a:r>
              <a:rPr lang="pt-PT" dirty="0" smtClean="0"/>
              <a:t> (Equador, 2013-2017)</a:t>
            </a:r>
            <a:endParaRPr lang="pt-PT" dirty="0"/>
          </a:p>
        </p:txBody>
      </p:sp>
    </p:spTree>
    <p:extLst>
      <p:ext uri="{BB962C8B-B14F-4D97-AF65-F5344CB8AC3E}">
        <p14:creationId xmlns:p14="http://schemas.microsoft.com/office/powerpoint/2010/main" xmlns="" val="307653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hlinkClick r:id="rId2"/>
              </a:rPr>
              <a:t>Buén </a:t>
            </a:r>
            <a:r>
              <a:rPr lang="pt-PT" dirty="0" err="1" smtClean="0">
                <a:hlinkClick r:id="rId2"/>
              </a:rPr>
              <a:t>Vivir</a:t>
            </a:r>
            <a:r>
              <a:rPr lang="pt-PT" dirty="0" smtClean="0">
                <a:hlinkClick r:id="rId2"/>
              </a:rPr>
              <a:t>- </a:t>
            </a:r>
            <a:r>
              <a:rPr lang="pt-PT" dirty="0" err="1" smtClean="0">
                <a:hlinkClick r:id="rId2"/>
              </a:rPr>
              <a:t>Sumak</a:t>
            </a:r>
            <a:r>
              <a:rPr lang="pt-PT" dirty="0" smtClean="0">
                <a:hlinkClick r:id="rId2"/>
              </a:rPr>
              <a:t> </a:t>
            </a:r>
            <a:r>
              <a:rPr lang="pt-PT" dirty="0" err="1" smtClean="0">
                <a:hlinkClick r:id="rId2"/>
              </a:rPr>
              <a:t>Kawsay</a:t>
            </a:r>
            <a:endParaRPr lang="pt-PT" dirty="0"/>
          </a:p>
        </p:txBody>
      </p:sp>
      <p:sp>
        <p:nvSpPr>
          <p:cNvPr id="3" name="Marcador de Posição de Conteúdo 2"/>
          <p:cNvSpPr>
            <a:spLocks noGrp="1"/>
          </p:cNvSpPr>
          <p:nvPr>
            <p:ph idx="1"/>
          </p:nvPr>
        </p:nvSpPr>
        <p:spPr/>
        <p:txBody>
          <a:bodyPr>
            <a:normAutofit fontScale="92500"/>
          </a:bodyPr>
          <a:lstStyle/>
          <a:p>
            <a:r>
              <a:rPr lang="pt-PT" dirty="0" smtClean="0"/>
              <a:t>1) Nova Constituição de 2008 – Direitos da Natureza</a:t>
            </a:r>
          </a:p>
          <a:p>
            <a:r>
              <a:rPr lang="pt-PT" dirty="0" smtClean="0"/>
              <a:t>2) Buén </a:t>
            </a:r>
            <a:r>
              <a:rPr lang="pt-PT" dirty="0" err="1" smtClean="0"/>
              <a:t>Vivir</a:t>
            </a:r>
            <a:r>
              <a:rPr lang="pt-PT" dirty="0" smtClean="0"/>
              <a:t>: não é um novo paradigma de desenvolvimento, uma alternativa económico-social que se preocupa com crescimento e </a:t>
            </a:r>
            <a:r>
              <a:rPr lang="pt-PT" dirty="0" err="1" smtClean="0"/>
              <a:t>redistribução</a:t>
            </a:r>
            <a:r>
              <a:rPr lang="pt-PT" dirty="0" smtClean="0"/>
              <a:t> e centrado no investimento público</a:t>
            </a:r>
          </a:p>
          <a:p>
            <a:r>
              <a:rPr lang="pt-PT" dirty="0" smtClean="0"/>
              <a:t>3) Sistema Nacional Descentralizado de Planificação Participativa – Conselho Nacional de Planificação</a:t>
            </a:r>
            <a:endParaRPr lang="pt-PT" dirty="0"/>
          </a:p>
        </p:txBody>
      </p:sp>
    </p:spTree>
    <p:extLst>
      <p:ext uri="{BB962C8B-B14F-4D97-AF65-F5344CB8AC3E}">
        <p14:creationId xmlns:p14="http://schemas.microsoft.com/office/powerpoint/2010/main" xmlns="" val="552151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1143000"/>
          </a:xfrm>
        </p:spPr>
        <p:txBody>
          <a:bodyPr/>
          <a:lstStyle/>
          <a:p>
            <a:r>
              <a:rPr lang="pt-PT" dirty="0" smtClean="0">
                <a:hlinkClick r:id="rId2"/>
              </a:rPr>
              <a:t>Objectivos Buén </a:t>
            </a:r>
            <a:r>
              <a:rPr lang="pt-PT" dirty="0" err="1" smtClean="0">
                <a:hlinkClick r:id="rId2"/>
              </a:rPr>
              <a:t>Vivir</a:t>
            </a:r>
            <a:r>
              <a:rPr lang="pt-PT" dirty="0" smtClean="0">
                <a:hlinkClick r:id="rId2"/>
              </a:rPr>
              <a:t> </a:t>
            </a:r>
            <a:r>
              <a:rPr lang="pt-PT" dirty="0" smtClean="0"/>
              <a:t>(1)</a:t>
            </a:r>
            <a:endParaRPr lang="pt-PT" dirty="0"/>
          </a:p>
        </p:txBody>
      </p:sp>
      <p:sp>
        <p:nvSpPr>
          <p:cNvPr id="3" name="Marcador de Posição de Conteúdo 2"/>
          <p:cNvSpPr>
            <a:spLocks noGrp="1"/>
          </p:cNvSpPr>
          <p:nvPr>
            <p:ph idx="1"/>
          </p:nvPr>
        </p:nvSpPr>
        <p:spPr>
          <a:xfrm>
            <a:off x="457200" y="1412776"/>
            <a:ext cx="8229600" cy="4713387"/>
          </a:xfrm>
        </p:spPr>
        <p:txBody>
          <a:bodyPr>
            <a:normAutofit fontScale="62500" lnSpcReduction="20000"/>
          </a:bodyPr>
          <a:lstStyle/>
          <a:p>
            <a:endParaRPr lang="pt-PT" dirty="0" smtClean="0"/>
          </a:p>
          <a:p>
            <a:r>
              <a:rPr lang="pt-PT" dirty="0" smtClean="0"/>
              <a:t>1)	Consolidar o Estado Democrático e a construção do poder popular;</a:t>
            </a:r>
          </a:p>
          <a:p>
            <a:endParaRPr lang="pt-PT" dirty="0" smtClean="0"/>
          </a:p>
          <a:p>
            <a:r>
              <a:rPr lang="pt-PT" dirty="0" smtClean="0"/>
              <a:t>2)	Procurar a Igualdade, coesão, inclusão e equidade social e territorial </a:t>
            </a:r>
          </a:p>
          <a:p>
            <a:r>
              <a:rPr lang="pt-PT" dirty="0" smtClean="0"/>
              <a:t>na diversidade;</a:t>
            </a:r>
          </a:p>
          <a:p>
            <a:endParaRPr lang="pt-PT" dirty="0" smtClean="0"/>
          </a:p>
          <a:p>
            <a:r>
              <a:rPr lang="pt-PT" dirty="0" smtClean="0"/>
              <a:t>3)	Melhorar a qualidade de vida da população</a:t>
            </a:r>
          </a:p>
          <a:p>
            <a:endParaRPr lang="pt-PT" dirty="0" smtClean="0"/>
          </a:p>
          <a:p>
            <a:r>
              <a:rPr lang="pt-PT" dirty="0" smtClean="0"/>
              <a:t>4)	Fortalecer as capacidades e potencialidades dos cidadãos</a:t>
            </a:r>
          </a:p>
          <a:p>
            <a:endParaRPr lang="pt-PT" dirty="0" smtClean="0"/>
          </a:p>
          <a:p>
            <a:r>
              <a:rPr lang="pt-PT" dirty="0" smtClean="0"/>
              <a:t>5)	Construir espaços de encontro comum e fortalecer a identidade nacional, identidades diversas, a plurinacionalidade e a interculturalidade;</a:t>
            </a:r>
          </a:p>
          <a:p>
            <a:endParaRPr lang="pt-PT" dirty="0" smtClean="0"/>
          </a:p>
          <a:p>
            <a:r>
              <a:rPr lang="pt-PT" dirty="0" smtClean="0"/>
              <a:t>6)	Consolidar a transformação da justiça e fortalecer a segurança integral, no respeito claro pelos direitos humanos</a:t>
            </a:r>
            <a:endParaRPr lang="pt-PT" dirty="0"/>
          </a:p>
        </p:txBody>
      </p:sp>
    </p:spTree>
    <p:extLst>
      <p:ext uri="{BB962C8B-B14F-4D97-AF65-F5344CB8AC3E}">
        <p14:creationId xmlns:p14="http://schemas.microsoft.com/office/powerpoint/2010/main" xmlns="" val="497019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Objectivos Buén </a:t>
            </a:r>
            <a:r>
              <a:rPr lang="pt-PT" dirty="0" err="1" smtClean="0"/>
              <a:t>Vivir</a:t>
            </a:r>
            <a:r>
              <a:rPr lang="pt-PT" dirty="0" smtClean="0"/>
              <a:t> (2)</a:t>
            </a:r>
            <a:endParaRPr lang="pt-PT" dirty="0"/>
          </a:p>
        </p:txBody>
      </p:sp>
      <p:sp>
        <p:nvSpPr>
          <p:cNvPr id="3" name="Marcador de Posição de Conteúdo 2"/>
          <p:cNvSpPr>
            <a:spLocks noGrp="1"/>
          </p:cNvSpPr>
          <p:nvPr>
            <p:ph idx="1"/>
          </p:nvPr>
        </p:nvSpPr>
        <p:spPr>
          <a:xfrm>
            <a:off x="457200" y="1340768"/>
            <a:ext cx="8229600" cy="4785395"/>
          </a:xfrm>
        </p:spPr>
        <p:txBody>
          <a:bodyPr>
            <a:normAutofit fontScale="85000" lnSpcReduction="20000"/>
          </a:bodyPr>
          <a:lstStyle/>
          <a:p>
            <a:r>
              <a:rPr lang="pt-PT" dirty="0" smtClean="0"/>
              <a:t>7)	Garantir os direitos da natureza e promover a sustentabilidade territorial e global</a:t>
            </a:r>
          </a:p>
          <a:p>
            <a:r>
              <a:rPr lang="pt-PT" dirty="0" smtClean="0"/>
              <a:t>8)	Consolidar o sistema económico-social e solidário, de forma sustentável</a:t>
            </a:r>
          </a:p>
          <a:p>
            <a:r>
              <a:rPr lang="pt-PT" dirty="0" smtClean="0"/>
              <a:t>9)	Garantir o trabalho digno de todas as formas</a:t>
            </a:r>
          </a:p>
          <a:p>
            <a:r>
              <a:rPr lang="pt-PT" dirty="0" smtClean="0"/>
              <a:t>10)	Impulsionar a transformação da matriz produtiva nacional</a:t>
            </a:r>
          </a:p>
          <a:p>
            <a:r>
              <a:rPr lang="pt-PT" dirty="0" smtClean="0"/>
              <a:t>11)	Assegurar a soberania e eficiência dos sectores estratégicos para a transformação industrial e tecnológica</a:t>
            </a:r>
          </a:p>
          <a:p>
            <a:r>
              <a:rPr lang="pt-PT" dirty="0" smtClean="0"/>
              <a:t>12)	Garantir a soberania e paz, aprofundar a integração estratégica no mundo e na América Latina.</a:t>
            </a:r>
          </a:p>
          <a:p>
            <a:endParaRPr lang="pt-PT" dirty="0"/>
          </a:p>
        </p:txBody>
      </p:sp>
    </p:spTree>
    <p:extLst>
      <p:ext uri="{BB962C8B-B14F-4D97-AF65-F5344CB8AC3E}">
        <p14:creationId xmlns:p14="http://schemas.microsoft.com/office/powerpoint/2010/main" xmlns="" val="36753824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Monitorização e Avaliação Buén </a:t>
            </a:r>
            <a:r>
              <a:rPr lang="pt-PT" dirty="0" err="1" smtClean="0"/>
              <a:t>Vivir</a:t>
            </a:r>
            <a:endParaRPr lang="pt-PT" dirty="0"/>
          </a:p>
        </p:txBody>
      </p:sp>
      <p:sp>
        <p:nvSpPr>
          <p:cNvPr id="3" name="Marcador de Posição de Conteúdo 2"/>
          <p:cNvSpPr>
            <a:spLocks noGrp="1"/>
          </p:cNvSpPr>
          <p:nvPr>
            <p:ph idx="1"/>
          </p:nvPr>
        </p:nvSpPr>
        <p:spPr/>
        <p:txBody>
          <a:bodyPr>
            <a:normAutofit lnSpcReduction="10000"/>
          </a:bodyPr>
          <a:lstStyle/>
          <a:p>
            <a:r>
              <a:rPr lang="pt-PT" dirty="0"/>
              <a:t>C</a:t>
            </a:r>
            <a:r>
              <a:rPr lang="pt-PT" dirty="0" smtClean="0"/>
              <a:t>ritérios básicos de qualidade:</a:t>
            </a:r>
          </a:p>
          <a:p>
            <a:r>
              <a:rPr lang="pt-PT" dirty="0" smtClean="0"/>
              <a:t>1)	Critérios precisos e relevantes</a:t>
            </a:r>
          </a:p>
          <a:p>
            <a:endParaRPr lang="pt-PT" dirty="0" smtClean="0"/>
          </a:p>
          <a:p>
            <a:r>
              <a:rPr lang="pt-PT" dirty="0" smtClean="0"/>
              <a:t>2)	Critérios de confiança e transparentes</a:t>
            </a:r>
          </a:p>
          <a:p>
            <a:endParaRPr lang="pt-PT" dirty="0" smtClean="0"/>
          </a:p>
          <a:p>
            <a:r>
              <a:rPr lang="pt-PT" dirty="0" smtClean="0"/>
              <a:t>3)	Critérios periódicos </a:t>
            </a:r>
          </a:p>
          <a:p>
            <a:endParaRPr lang="pt-PT" dirty="0" smtClean="0"/>
          </a:p>
          <a:p>
            <a:r>
              <a:rPr lang="pt-PT" dirty="0" smtClean="0"/>
              <a:t>4)	Critérios de impacto</a:t>
            </a:r>
          </a:p>
          <a:p>
            <a:endParaRPr lang="pt-PT" dirty="0"/>
          </a:p>
        </p:txBody>
      </p:sp>
    </p:spTree>
    <p:extLst>
      <p:ext uri="{BB962C8B-B14F-4D97-AF65-F5344CB8AC3E}">
        <p14:creationId xmlns:p14="http://schemas.microsoft.com/office/powerpoint/2010/main" xmlns="" val="242564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Re-imaginar</a:t>
            </a:r>
            <a:r>
              <a:rPr lang="pt-PT" dirty="0" smtClean="0"/>
              <a:t> a economia?</a:t>
            </a:r>
            <a:endParaRPr lang="pt-PT" dirty="0"/>
          </a:p>
        </p:txBody>
      </p:sp>
      <p:sp>
        <p:nvSpPr>
          <p:cNvPr id="3" name="Marcador de Posição de Conteúdo 2"/>
          <p:cNvSpPr>
            <a:spLocks noGrp="1"/>
          </p:cNvSpPr>
          <p:nvPr>
            <p:ph idx="1"/>
          </p:nvPr>
        </p:nvSpPr>
        <p:spPr/>
        <p:txBody>
          <a:bodyPr/>
          <a:lstStyle/>
          <a:p>
            <a:endParaRPr lang="pt-PT" dirty="0" smtClean="0"/>
          </a:p>
          <a:p>
            <a:r>
              <a:rPr lang="pt-PT" dirty="0" smtClean="0"/>
              <a:t>Comissão Sarkozy para Medição do Desempenho Económico e do Progresso Social constituída em 2008 e </a:t>
            </a:r>
            <a:r>
              <a:rPr lang="pt-PT" dirty="0" smtClean="0">
                <a:hlinkClick r:id="rId2"/>
              </a:rPr>
              <a:t>Relatório </a:t>
            </a:r>
            <a:r>
              <a:rPr lang="pt-PT" dirty="0" err="1" smtClean="0">
                <a:hlinkClick r:id="rId2"/>
              </a:rPr>
              <a:t>Stiglitz</a:t>
            </a:r>
            <a:r>
              <a:rPr lang="pt-PT" dirty="0" smtClean="0"/>
              <a:t>: </a:t>
            </a:r>
          </a:p>
          <a:p>
            <a:r>
              <a:rPr lang="pt-PT" dirty="0" smtClean="0"/>
              <a:t>É preciso mudar a nossa medição da produção económica para a medição do bem-estar das populações.</a:t>
            </a:r>
            <a:endParaRPr lang="pt-PT" dirty="0"/>
          </a:p>
        </p:txBody>
      </p:sp>
    </p:spTree>
    <p:extLst>
      <p:ext uri="{BB962C8B-B14F-4D97-AF65-F5344CB8AC3E}">
        <p14:creationId xmlns:p14="http://schemas.microsoft.com/office/powerpoint/2010/main" xmlns="" val="1319738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À Procura de um Novo Paradigma?</a:t>
            </a:r>
            <a:endParaRPr lang="pt-PT" dirty="0"/>
          </a:p>
        </p:txBody>
      </p:sp>
      <p:sp>
        <p:nvSpPr>
          <p:cNvPr id="3" name="Marcador de Posição de Conteúdo 2"/>
          <p:cNvSpPr>
            <a:spLocks noGrp="1"/>
          </p:cNvSpPr>
          <p:nvPr>
            <p:ph idx="1"/>
          </p:nvPr>
        </p:nvSpPr>
        <p:spPr/>
        <p:txBody>
          <a:bodyPr>
            <a:normAutofit fontScale="62500" lnSpcReduction="20000"/>
          </a:bodyPr>
          <a:lstStyle/>
          <a:p>
            <a:pPr marL="0" indent="0">
              <a:buNone/>
            </a:pPr>
            <a:r>
              <a:rPr lang="pt-PT" dirty="0" smtClean="0"/>
              <a:t>1) </a:t>
            </a:r>
            <a:r>
              <a:rPr lang="en-US" dirty="0" smtClean="0">
                <a:hlinkClick r:id="rId2"/>
              </a:rPr>
              <a:t>“All Change: Will there be a Revolution in Economic Thinking in the Next Few years? </a:t>
            </a:r>
            <a:r>
              <a:rPr lang="en-US" dirty="0" smtClean="0"/>
              <a:t>(IPPR)</a:t>
            </a:r>
          </a:p>
          <a:p>
            <a:pPr marL="0" indent="0">
              <a:buNone/>
            </a:pPr>
            <a:endParaRPr lang="en-US" dirty="0"/>
          </a:p>
          <a:p>
            <a:pPr marL="0" indent="0">
              <a:buNone/>
            </a:pPr>
            <a:r>
              <a:rPr lang="pt-PT" dirty="0" smtClean="0"/>
              <a:t>A principal conclusão do estudo,</a:t>
            </a:r>
          </a:p>
          <a:p>
            <a:pPr marL="0" indent="0">
              <a:buNone/>
            </a:pPr>
            <a:r>
              <a:rPr lang="pt-PT" dirty="0" smtClean="0"/>
              <a:t>A mudança de paradigma não tinha acontecido em termos macroeconómicos desde o começo da crise financeira e recessão porque: </a:t>
            </a:r>
          </a:p>
          <a:p>
            <a:pPr marL="0" indent="0">
              <a:buNone/>
            </a:pPr>
            <a:endParaRPr lang="pt-PT" dirty="0" smtClean="0"/>
          </a:p>
          <a:p>
            <a:pPr marL="0" indent="0">
              <a:buNone/>
            </a:pPr>
            <a:r>
              <a:rPr lang="pt-PT" dirty="0" smtClean="0"/>
              <a:t>1) Primeiro, o número de anomalias em termos económicos não foi suficientemente grande para questionar o paradigma dominante e; </a:t>
            </a:r>
          </a:p>
          <a:p>
            <a:pPr marL="0" indent="0">
              <a:buNone/>
            </a:pPr>
            <a:endParaRPr lang="pt-PT" dirty="0" smtClean="0"/>
          </a:p>
          <a:p>
            <a:pPr marL="0" indent="0">
              <a:buNone/>
            </a:pPr>
            <a:r>
              <a:rPr lang="pt-PT" dirty="0" smtClean="0"/>
              <a:t>2) Segundo, não existe ainda uma alternativa clara (mesmo os críticos mais fortes, os chamados </a:t>
            </a:r>
            <a:r>
              <a:rPr lang="pt-PT" dirty="0" err="1" smtClean="0"/>
              <a:t>neo-Keynesianos</a:t>
            </a:r>
            <a:r>
              <a:rPr lang="pt-PT" dirty="0" smtClean="0"/>
              <a:t> e que valorizam o papel do Estado no estímulo da economia, tendem a recorrer a prescrições do passado e menos a receitas de futuro).</a:t>
            </a:r>
            <a:endParaRPr lang="pt-PT" dirty="0"/>
          </a:p>
        </p:txBody>
      </p:sp>
    </p:spTree>
    <p:extLst>
      <p:ext uri="{BB962C8B-B14F-4D97-AF65-F5344CB8AC3E}">
        <p14:creationId xmlns:p14="http://schemas.microsoft.com/office/powerpoint/2010/main" xmlns="" val="29946072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Obrigado</a:t>
            </a:r>
            <a:endParaRPr lang="pt-PT" dirty="0"/>
          </a:p>
        </p:txBody>
      </p:sp>
      <p:sp>
        <p:nvSpPr>
          <p:cNvPr id="3" name="Marcador de Posição de Conteúdo 2"/>
          <p:cNvSpPr>
            <a:spLocks noGrp="1"/>
          </p:cNvSpPr>
          <p:nvPr>
            <p:ph idx="1"/>
          </p:nvPr>
        </p:nvSpPr>
        <p:spPr/>
        <p:txBody>
          <a:bodyPr/>
          <a:lstStyle/>
          <a:p>
            <a:endParaRPr lang="pt-PT" dirty="0" smtClean="0"/>
          </a:p>
          <a:p>
            <a:endParaRPr lang="pt-PT" dirty="0"/>
          </a:p>
          <a:p>
            <a:pPr algn="ctr"/>
            <a:r>
              <a:rPr lang="pt-PT" sz="4400" b="1" dirty="0" smtClean="0"/>
              <a:t>Luismah@iseg.utl.pt</a:t>
            </a:r>
            <a:endParaRPr lang="pt-PT" sz="4400" b="1" dirty="0"/>
          </a:p>
        </p:txBody>
      </p:sp>
    </p:spTree>
    <p:extLst>
      <p:ext uri="{BB962C8B-B14F-4D97-AF65-F5344CB8AC3E}">
        <p14:creationId xmlns:p14="http://schemas.microsoft.com/office/powerpoint/2010/main" xmlns="" val="4060461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hlinkClick r:id="rId2"/>
              </a:rPr>
              <a:t>The Institute for New </a:t>
            </a:r>
            <a:r>
              <a:rPr lang="pt-PT" dirty="0" err="1" smtClean="0">
                <a:hlinkClick r:id="rId2"/>
              </a:rPr>
              <a:t>Economic</a:t>
            </a:r>
            <a:r>
              <a:rPr lang="pt-PT" dirty="0" smtClean="0">
                <a:hlinkClick r:id="rId2"/>
              </a:rPr>
              <a:t> </a:t>
            </a:r>
            <a:r>
              <a:rPr lang="pt-PT" dirty="0" err="1" smtClean="0">
                <a:hlinkClick r:id="rId2"/>
              </a:rPr>
              <a:t>Thinking</a:t>
            </a:r>
            <a:r>
              <a:rPr lang="pt-PT" dirty="0" smtClean="0">
                <a:hlinkClick r:id="rId2"/>
              </a:rPr>
              <a:t> </a:t>
            </a:r>
            <a:r>
              <a:rPr lang="pt-PT" dirty="0" smtClean="0"/>
              <a:t>(INET)</a:t>
            </a:r>
            <a:endParaRPr lang="pt-PT" dirty="0"/>
          </a:p>
        </p:txBody>
      </p:sp>
      <p:sp>
        <p:nvSpPr>
          <p:cNvPr id="3" name="Marcador de Posição de Conteúdo 2"/>
          <p:cNvSpPr>
            <a:spLocks noGrp="1"/>
          </p:cNvSpPr>
          <p:nvPr>
            <p:ph idx="1"/>
          </p:nvPr>
        </p:nvSpPr>
        <p:spPr/>
        <p:txBody>
          <a:bodyPr>
            <a:noAutofit/>
          </a:bodyPr>
          <a:lstStyle/>
          <a:p>
            <a:pPr marL="0" indent="0">
              <a:buNone/>
            </a:pPr>
            <a:r>
              <a:rPr lang="en-US" sz="1600" dirty="0" smtClean="0"/>
              <a:t>“The </a:t>
            </a:r>
            <a:r>
              <a:rPr lang="en-US" sz="1600" dirty="0"/>
              <a:t>Institute for New Economic Thinking was created to broaden and accelerate the development of new economic thinking that can lead to solutions for the great challenges of the 21st century</a:t>
            </a:r>
            <a:r>
              <a:rPr lang="en-US" sz="1600" dirty="0" smtClean="0"/>
              <a:t>. </a:t>
            </a:r>
            <a:endParaRPr lang="en-US" sz="1600" dirty="0"/>
          </a:p>
          <a:p>
            <a:pPr marL="0" indent="0">
              <a:buNone/>
            </a:pPr>
            <a:r>
              <a:rPr lang="en-US" sz="1600" dirty="0"/>
              <a:t>The havoc wrought by our recent global financial crisis has vividly demonstrated the deficiencies in our outdated current economic theories, and shown the need for new economic thinking – right now.</a:t>
            </a:r>
          </a:p>
          <a:p>
            <a:pPr marL="0" indent="0">
              <a:buNone/>
            </a:pPr>
            <a:r>
              <a:rPr lang="en-US" sz="1600" dirty="0" smtClean="0"/>
              <a:t>The </a:t>
            </a:r>
            <a:r>
              <a:rPr lang="en-US" sz="1600" dirty="0"/>
              <a:t>Institute is supporting this fundamental shift in economic thinking through research funding, community building, and spreading the word about the need for change. We already are a global community of thousands of new economic thinkers, ranging from Nobel Prize winning economists to teachers and students who have emerged out from the shadows of prevailing economic thought, attracted by the promise of a free and open economic </a:t>
            </a:r>
            <a:r>
              <a:rPr lang="en-US" sz="1600" dirty="0" smtClean="0"/>
              <a:t>discourse””</a:t>
            </a:r>
            <a:endParaRPr lang="en-US" sz="1600" dirty="0"/>
          </a:p>
          <a:p>
            <a:pPr marL="0" indent="0">
              <a:buNone/>
            </a:pPr>
            <a:endParaRPr lang="pt-PT" sz="1600" dirty="0" smtClean="0"/>
          </a:p>
          <a:p>
            <a:pPr marL="0" indent="0">
              <a:buNone/>
            </a:pPr>
            <a:r>
              <a:rPr lang="pt-PT" sz="1600" dirty="0" smtClean="0"/>
              <a:t>A missão do </a:t>
            </a:r>
            <a:r>
              <a:rPr lang="pt-PT" sz="1600" i="1" dirty="0" smtClean="0">
                <a:hlinkClick r:id="rId3"/>
              </a:rPr>
              <a:t>Institute for New </a:t>
            </a:r>
            <a:r>
              <a:rPr lang="pt-PT" sz="1600" i="1" dirty="0" err="1" smtClean="0">
                <a:hlinkClick r:id="rId3"/>
              </a:rPr>
              <a:t>Economic</a:t>
            </a:r>
            <a:r>
              <a:rPr lang="pt-PT" sz="1600" i="1" dirty="0" smtClean="0">
                <a:hlinkClick r:id="rId3"/>
              </a:rPr>
              <a:t> </a:t>
            </a:r>
            <a:r>
              <a:rPr lang="pt-PT" sz="1600" i="1" dirty="0" err="1" smtClean="0">
                <a:hlinkClick r:id="rId3"/>
              </a:rPr>
              <a:t>Thinking</a:t>
            </a:r>
            <a:r>
              <a:rPr lang="pt-PT" sz="1600" dirty="0" smtClean="0">
                <a:hlinkClick r:id="rId3"/>
              </a:rPr>
              <a:t>  </a:t>
            </a:r>
            <a:r>
              <a:rPr lang="pt-PT" sz="1600" dirty="0" smtClean="0"/>
              <a:t>é nutrir a próxima geração de líderes económicos na comunidade global, provocar um novo pensamento económico e inspirar a profissão (dos economistas) a engajar com os desafios do século XXI.”</a:t>
            </a:r>
          </a:p>
          <a:p>
            <a:pPr marL="0" indent="0">
              <a:buNone/>
            </a:pPr>
            <a:endParaRPr lang="pt-PT" sz="1600" dirty="0"/>
          </a:p>
          <a:p>
            <a:pPr marL="0" indent="0">
              <a:buNone/>
            </a:pPr>
            <a:r>
              <a:rPr lang="pt-PT" sz="1600" dirty="0" smtClean="0"/>
              <a:t>O que diz o </a:t>
            </a:r>
            <a:r>
              <a:rPr lang="pt-PT" sz="1600" dirty="0" smtClean="0">
                <a:hlinkClick r:id="rId4"/>
              </a:rPr>
              <a:t>Financial Times</a:t>
            </a:r>
            <a:r>
              <a:rPr lang="pt-PT" sz="1600" dirty="0" smtClean="0"/>
              <a:t>? </a:t>
            </a:r>
            <a:r>
              <a:rPr lang="pt-PT" sz="1600" dirty="0" smtClean="0">
                <a:hlinkClick r:id="rId5"/>
              </a:rPr>
              <a:t>Projecto CORE</a:t>
            </a:r>
            <a:endParaRPr lang="pt-PT" sz="1600" dirty="0"/>
          </a:p>
        </p:txBody>
      </p:sp>
    </p:spTree>
    <p:extLst>
      <p:ext uri="{BB962C8B-B14F-4D97-AF65-F5344CB8AC3E}">
        <p14:creationId xmlns:p14="http://schemas.microsoft.com/office/powerpoint/2010/main" xmlns="" val="1568213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A Grande Transição?</a:t>
            </a:r>
            <a:endParaRPr lang="pt-PT" dirty="0"/>
          </a:p>
        </p:txBody>
      </p:sp>
      <p:sp>
        <p:nvSpPr>
          <p:cNvPr id="3" name="Marcador de Posição de Conteúdo 2"/>
          <p:cNvSpPr>
            <a:spLocks noGrp="1"/>
          </p:cNvSpPr>
          <p:nvPr>
            <p:ph idx="1"/>
          </p:nvPr>
        </p:nvSpPr>
        <p:spPr/>
        <p:txBody>
          <a:bodyPr/>
          <a:lstStyle/>
          <a:p>
            <a:r>
              <a:rPr lang="pt-PT" dirty="0" smtClean="0"/>
              <a:t>1) A ilusão da liberalização económica como caminho para crescimento contínuo, sem “crashes”…só “booms”</a:t>
            </a:r>
          </a:p>
          <a:p>
            <a:r>
              <a:rPr lang="pt-PT" dirty="0" smtClean="0"/>
              <a:t>2) O </a:t>
            </a:r>
            <a:r>
              <a:rPr lang="pt-PT" dirty="0" smtClean="0">
                <a:hlinkClick r:id="rId2"/>
              </a:rPr>
              <a:t>crescimento das desigualdades (OXFAM)</a:t>
            </a:r>
            <a:r>
              <a:rPr lang="pt-PT" dirty="0" smtClean="0"/>
              <a:t> </a:t>
            </a:r>
          </a:p>
          <a:p>
            <a:r>
              <a:rPr lang="pt-PT" dirty="0" smtClean="0"/>
              <a:t>3)A ilusão do consumo infinito de recursos finitos</a:t>
            </a:r>
          </a:p>
          <a:p>
            <a:r>
              <a:rPr lang="pt-PT" dirty="0" smtClean="0"/>
              <a:t>4) </a:t>
            </a:r>
            <a:r>
              <a:rPr lang="pt-PT" dirty="0" smtClean="0">
                <a:hlinkClick r:id="rId3"/>
              </a:rPr>
              <a:t>As alterações climáticas</a:t>
            </a:r>
            <a:endParaRPr lang="pt-PT" dirty="0"/>
          </a:p>
        </p:txBody>
      </p:sp>
    </p:spTree>
    <p:extLst>
      <p:ext uri="{BB962C8B-B14F-4D97-AF65-F5344CB8AC3E}">
        <p14:creationId xmlns:p14="http://schemas.microsoft.com/office/powerpoint/2010/main" xmlns="" val="3035794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hlinkClick r:id="rId2"/>
              </a:rPr>
              <a:t>Prosperidade sem Crescimento</a:t>
            </a:r>
            <a:r>
              <a:rPr lang="pt-PT" dirty="0" smtClean="0"/>
              <a:t>?</a:t>
            </a:r>
            <a:endParaRPr lang="pt-PT" dirty="0"/>
          </a:p>
        </p:txBody>
      </p:sp>
      <p:sp>
        <p:nvSpPr>
          <p:cNvPr id="3" name="Marcador de Posição de Conteúdo 2"/>
          <p:cNvSpPr>
            <a:spLocks noGrp="1"/>
          </p:cNvSpPr>
          <p:nvPr>
            <p:ph idx="1"/>
          </p:nvPr>
        </p:nvSpPr>
        <p:spPr/>
        <p:txBody>
          <a:bodyPr>
            <a:normAutofit fontScale="85000" lnSpcReduction="10000"/>
          </a:bodyPr>
          <a:lstStyle/>
          <a:p>
            <a:r>
              <a:rPr lang="pt-PT" dirty="0" smtClean="0"/>
              <a:t>Tim Jackson: O que esperar de um mundo onde cerca de 9 mil milhões de pessoas aspira a ter o nível de afluência/riqueza alcançado pelos países da OCDE? </a:t>
            </a:r>
          </a:p>
          <a:p>
            <a:r>
              <a:rPr lang="pt-PT" dirty="0" smtClean="0"/>
              <a:t>Tal economia mundial necessitaria de ser 15 vezes maior em 2050 e 40 vezes maior no final do século: Como é que seria tal economia? Como é que seria alimentada? Será que oferece uma visão credível para uma prosperidade partilhada e duradoura? </a:t>
            </a:r>
          </a:p>
          <a:p>
            <a:r>
              <a:rPr lang="pt-PT" dirty="0" smtClean="0">
                <a:hlinkClick r:id="rId3"/>
              </a:rPr>
              <a:t>O dilema do crescimento versus “decrescimento” ou “não crescimento”</a:t>
            </a:r>
            <a:endParaRPr lang="pt-PT" dirty="0"/>
          </a:p>
        </p:txBody>
      </p:sp>
    </p:spTree>
    <p:extLst>
      <p:ext uri="{BB962C8B-B14F-4D97-AF65-F5344CB8AC3E}">
        <p14:creationId xmlns:p14="http://schemas.microsoft.com/office/powerpoint/2010/main" xmlns="" val="86083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Propostas Prosperidade sem Crescimento</a:t>
            </a:r>
            <a:endParaRPr lang="pt-PT" dirty="0"/>
          </a:p>
        </p:txBody>
      </p:sp>
      <p:sp>
        <p:nvSpPr>
          <p:cNvPr id="3" name="Marcador de Posição de Conteúdo 2"/>
          <p:cNvSpPr>
            <a:spLocks noGrp="1"/>
          </p:cNvSpPr>
          <p:nvPr>
            <p:ph idx="1"/>
          </p:nvPr>
        </p:nvSpPr>
        <p:spPr/>
        <p:txBody>
          <a:bodyPr/>
          <a:lstStyle/>
          <a:p>
            <a:endParaRPr lang="pt-PT" dirty="0" smtClean="0"/>
          </a:p>
          <a:p>
            <a:r>
              <a:rPr lang="pt-PT" dirty="0" smtClean="0"/>
              <a:t>1) Construir uma macroeconomia sustentável</a:t>
            </a:r>
          </a:p>
          <a:p>
            <a:endParaRPr lang="pt-PT" dirty="0" smtClean="0"/>
          </a:p>
          <a:p>
            <a:r>
              <a:rPr lang="pt-PT" dirty="0" smtClean="0"/>
              <a:t>2) Proteger as capacidades para prosperar</a:t>
            </a:r>
          </a:p>
          <a:p>
            <a:endParaRPr lang="pt-PT" dirty="0" smtClean="0"/>
          </a:p>
          <a:p>
            <a:r>
              <a:rPr lang="pt-PT" dirty="0" smtClean="0"/>
              <a:t>3) Respeitar os limites ecológicos</a:t>
            </a:r>
            <a:endParaRPr lang="pt-PT" dirty="0"/>
          </a:p>
        </p:txBody>
      </p:sp>
    </p:spTree>
    <p:extLst>
      <p:ext uri="{BB962C8B-B14F-4D97-AF65-F5344CB8AC3E}">
        <p14:creationId xmlns:p14="http://schemas.microsoft.com/office/powerpoint/2010/main" xmlns="" val="3825481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Construir uma macroeconomia sustentável</a:t>
            </a:r>
            <a:endParaRPr lang="pt-PT" dirty="0"/>
          </a:p>
        </p:txBody>
      </p:sp>
      <p:sp>
        <p:nvSpPr>
          <p:cNvPr id="3" name="Marcador de Posição de Conteúdo 2"/>
          <p:cNvSpPr>
            <a:spLocks noGrp="1"/>
          </p:cNvSpPr>
          <p:nvPr>
            <p:ph idx="1"/>
          </p:nvPr>
        </p:nvSpPr>
        <p:spPr/>
        <p:txBody>
          <a:bodyPr>
            <a:normAutofit/>
          </a:bodyPr>
          <a:lstStyle/>
          <a:p>
            <a:pPr marL="571500" indent="-571500">
              <a:buFont typeface="+mj-lt"/>
              <a:buAutoNum type="romanLcPeriod"/>
            </a:pPr>
            <a:r>
              <a:rPr lang="pt-PT" dirty="0" smtClean="0"/>
              <a:t>Investimento em bens e infraestruturas públicas </a:t>
            </a:r>
          </a:p>
          <a:p>
            <a:pPr marL="571500" indent="-571500">
              <a:buFont typeface="+mj-lt"/>
              <a:buAutoNum type="romanLcPeriod"/>
            </a:pPr>
            <a:endParaRPr lang="pt-PT" dirty="0" smtClean="0"/>
          </a:p>
          <a:p>
            <a:pPr marL="571500" indent="-571500">
              <a:buFont typeface="+mj-lt"/>
              <a:buAutoNum type="romanLcPeriod"/>
            </a:pPr>
            <a:r>
              <a:rPr lang="pt-PT" dirty="0" smtClean="0"/>
              <a:t>Crescente prudência financeira e fiscal</a:t>
            </a:r>
          </a:p>
          <a:p>
            <a:pPr marL="571500" indent="-571500">
              <a:buFont typeface="+mj-lt"/>
              <a:buAutoNum type="romanLcPeriod"/>
            </a:pPr>
            <a:endParaRPr lang="pt-PT" dirty="0" smtClean="0"/>
          </a:p>
          <a:p>
            <a:pPr marL="571500" indent="-571500">
              <a:buFont typeface="+mj-lt"/>
              <a:buAutoNum type="romanLcPeriod"/>
            </a:pPr>
            <a:r>
              <a:rPr lang="pt-PT" dirty="0" smtClean="0"/>
              <a:t>Reforma da Contabilidade macroeconómica </a:t>
            </a:r>
          </a:p>
          <a:p>
            <a:endParaRPr lang="pt-PT" dirty="0"/>
          </a:p>
        </p:txBody>
      </p:sp>
    </p:spTree>
    <p:extLst>
      <p:ext uri="{BB962C8B-B14F-4D97-AF65-F5344CB8AC3E}">
        <p14:creationId xmlns:p14="http://schemas.microsoft.com/office/powerpoint/2010/main" xmlns="" val="1857516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Proteger as capacidades para prosperar</a:t>
            </a:r>
            <a:endParaRPr lang="pt-PT" dirty="0"/>
          </a:p>
        </p:txBody>
      </p:sp>
      <p:sp>
        <p:nvSpPr>
          <p:cNvPr id="3" name="Marcador de Posição de Conteúdo 2"/>
          <p:cNvSpPr>
            <a:spLocks noGrp="1"/>
          </p:cNvSpPr>
          <p:nvPr>
            <p:ph idx="1"/>
          </p:nvPr>
        </p:nvSpPr>
        <p:spPr/>
        <p:txBody>
          <a:bodyPr>
            <a:normAutofit/>
          </a:bodyPr>
          <a:lstStyle/>
          <a:p>
            <a:r>
              <a:rPr lang="pt-PT" dirty="0" smtClean="0"/>
              <a:t>i.	Partilhar o trabalho disponível e melhorar o equilíbrio trabalho-vida pessoal</a:t>
            </a:r>
          </a:p>
          <a:p>
            <a:r>
              <a:rPr lang="pt-PT" dirty="0" smtClean="0"/>
              <a:t>ii.	Combater a desigualdade sistémica </a:t>
            </a:r>
          </a:p>
          <a:p>
            <a:r>
              <a:rPr lang="pt-PT" dirty="0" smtClean="0"/>
              <a:t>iii.	Medir prosperidade</a:t>
            </a:r>
          </a:p>
          <a:p>
            <a:r>
              <a:rPr lang="pt-PT" dirty="0" smtClean="0"/>
              <a:t>iv.	Fortalecer capital social e humano </a:t>
            </a:r>
          </a:p>
          <a:p>
            <a:r>
              <a:rPr lang="pt-PT" dirty="0" smtClean="0"/>
              <a:t>v.	Reverter a cultura do consumismo </a:t>
            </a:r>
          </a:p>
          <a:p>
            <a:endParaRPr lang="pt-PT" dirty="0"/>
          </a:p>
        </p:txBody>
      </p:sp>
    </p:spTree>
    <p:extLst>
      <p:ext uri="{BB962C8B-B14F-4D97-AF65-F5344CB8AC3E}">
        <p14:creationId xmlns:p14="http://schemas.microsoft.com/office/powerpoint/2010/main" xmlns="" val="3622981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Respeitar os limites ecológicos</a:t>
            </a:r>
            <a:endParaRPr lang="pt-PT" dirty="0"/>
          </a:p>
        </p:txBody>
      </p:sp>
      <p:sp>
        <p:nvSpPr>
          <p:cNvPr id="3" name="Marcador de Posição de Conteúdo 2"/>
          <p:cNvSpPr>
            <a:spLocks noGrp="1"/>
          </p:cNvSpPr>
          <p:nvPr>
            <p:ph idx="1"/>
          </p:nvPr>
        </p:nvSpPr>
        <p:spPr/>
        <p:txBody>
          <a:bodyPr>
            <a:normAutofit/>
          </a:bodyPr>
          <a:lstStyle/>
          <a:p>
            <a:r>
              <a:rPr lang="pt-PT" dirty="0" smtClean="0"/>
              <a:t>i.	Imposição de “</a:t>
            </a:r>
            <a:r>
              <a:rPr lang="pt-PT" dirty="0" err="1" smtClean="0"/>
              <a:t>caps</a:t>
            </a:r>
            <a:r>
              <a:rPr lang="pt-PT" dirty="0" smtClean="0"/>
              <a:t>” tampas (limites) claros ao nível das emissões e uso de recursos naturais</a:t>
            </a:r>
          </a:p>
          <a:p>
            <a:r>
              <a:rPr lang="pt-PT" dirty="0" smtClean="0"/>
              <a:t>ii.	Implementar uma reforma fiscal para a sustentabilidade </a:t>
            </a:r>
          </a:p>
          <a:p>
            <a:r>
              <a:rPr lang="pt-PT" dirty="0" smtClean="0"/>
              <a:t>iii.	Promover a transferência de tecnologia para os países mais pobres e protecção do ecossistema internacional </a:t>
            </a:r>
          </a:p>
          <a:p>
            <a:endParaRPr lang="pt-PT" dirty="0"/>
          </a:p>
        </p:txBody>
      </p:sp>
    </p:spTree>
    <p:extLst>
      <p:ext uri="{BB962C8B-B14F-4D97-AF65-F5344CB8AC3E}">
        <p14:creationId xmlns:p14="http://schemas.microsoft.com/office/powerpoint/2010/main" xmlns="" val="2695987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877</Words>
  <Application>Microsoft Office PowerPoint</Application>
  <PresentationFormat>Apresentação no Ecrã (4:3)</PresentationFormat>
  <Paragraphs>113</Paragraphs>
  <Slides>20</Slides>
  <Notes>0</Notes>
  <HiddenSlides>0</HiddenSlides>
  <MMClips>0</MMClips>
  <ScaleCrop>false</ScaleCrop>
  <HeadingPairs>
    <vt:vector size="4" baseType="variant">
      <vt:variant>
        <vt:lpstr>Tema</vt:lpstr>
      </vt:variant>
      <vt:variant>
        <vt:i4>1</vt:i4>
      </vt:variant>
      <vt:variant>
        <vt:lpstr>Títulos dos diapositivos</vt:lpstr>
      </vt:variant>
      <vt:variant>
        <vt:i4>20</vt:i4>
      </vt:variant>
    </vt:vector>
  </HeadingPairs>
  <TitlesOfParts>
    <vt:vector size="21" baseType="lpstr">
      <vt:lpstr>Tema do Office</vt:lpstr>
      <vt:lpstr>À procura de um novo paradigma?</vt:lpstr>
      <vt:lpstr>À Procura de um Novo Paradigma?</vt:lpstr>
      <vt:lpstr>The Institute for New Economic Thinking (INET)</vt:lpstr>
      <vt:lpstr>A Grande Transição?</vt:lpstr>
      <vt:lpstr>Prosperidade sem Crescimento?</vt:lpstr>
      <vt:lpstr>Propostas Prosperidade sem Crescimento</vt:lpstr>
      <vt:lpstr>Construir uma macroeconomia sustentável</vt:lpstr>
      <vt:lpstr>Proteger as capacidades para prosperar</vt:lpstr>
      <vt:lpstr>Respeitar os limites ecológicos</vt:lpstr>
      <vt:lpstr>O Retorno do Estado</vt:lpstr>
      <vt:lpstr>O Estado Empreendedor</vt:lpstr>
      <vt:lpstr>Justiça Fiscal?</vt:lpstr>
      <vt:lpstr>Estado empreendedor 2</vt:lpstr>
      <vt:lpstr>Renascimento do Estado Social</vt:lpstr>
      <vt:lpstr>Buén Vivir- Sumak Kawsay</vt:lpstr>
      <vt:lpstr>Objectivos Buén Vivir (1)</vt:lpstr>
      <vt:lpstr>Objectivos Buén Vivir (2)</vt:lpstr>
      <vt:lpstr>Monitorização e Avaliação Buén Vivir</vt:lpstr>
      <vt:lpstr>Re-imaginar a economia?</vt:lpstr>
      <vt:lpstr>Obrigado</vt:lpstr>
    </vt:vector>
  </TitlesOfParts>
  <Company>Grupo Reditus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CRISE E DESENVOLVIMENTO</dc:title>
  <dc:creator>Luis Mah</dc:creator>
  <cp:lastModifiedBy>Paula</cp:lastModifiedBy>
  <cp:revision>21</cp:revision>
  <cp:lastPrinted>2015-03-16T17:55:19Z</cp:lastPrinted>
  <dcterms:created xsi:type="dcterms:W3CDTF">2014-03-24T15:37:05Z</dcterms:created>
  <dcterms:modified xsi:type="dcterms:W3CDTF">2016-03-15T13:09:06Z</dcterms:modified>
</cp:coreProperties>
</file>